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59" r:id="rId6"/>
    <p:sldId id="261" r:id="rId7"/>
    <p:sldId id="260" r:id="rId8"/>
    <p:sldId id="291" r:id="rId9"/>
    <p:sldId id="262" r:id="rId10"/>
    <p:sldId id="263" r:id="rId11"/>
    <p:sldId id="265" r:id="rId12"/>
    <p:sldId id="284" r:id="rId13"/>
    <p:sldId id="285" r:id="rId14"/>
    <p:sldId id="286" r:id="rId15"/>
    <p:sldId id="287" r:id="rId16"/>
    <p:sldId id="288" r:id="rId17"/>
    <p:sldId id="269" r:id="rId18"/>
    <p:sldId id="270" r:id="rId19"/>
    <p:sldId id="271" r:id="rId20"/>
    <p:sldId id="272" r:id="rId21"/>
    <p:sldId id="273" r:id="rId22"/>
    <p:sldId id="268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501C0-6FF5-46BC-B068-96B0C749C3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C673AE5-FEED-4376-9EB7-D13192E15064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Психолого-педагогические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A9E5EB-CD59-48A6-BB71-B4FB8545F1AF}" type="parTrans" cxnId="{C3BC3075-1B54-4388-AC1C-3A264AA2FF01}">
      <dgm:prSet/>
      <dgm:spPr/>
      <dgm:t>
        <a:bodyPr/>
        <a:lstStyle/>
        <a:p>
          <a:endParaRPr lang="ru-RU"/>
        </a:p>
      </dgm:t>
    </dgm:pt>
    <dgm:pt modelId="{4FF2EA6C-0A9C-44E1-BE4D-DBE999B77582}" type="sibTrans" cxnId="{C3BC3075-1B54-4388-AC1C-3A264AA2FF01}">
      <dgm:prSet/>
      <dgm:spPr/>
      <dgm:t>
        <a:bodyPr/>
        <a:lstStyle/>
        <a:p>
          <a:endParaRPr lang="ru-RU"/>
        </a:p>
      </dgm:t>
    </dgm:pt>
    <dgm:pt modelId="{2751DE10-6B8F-4122-8CD7-BF9F3647C502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Личностно-порождающее взаимодействие взрослых с детьми.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5E5B8FA-E904-482F-A6E4-FCD243507AFA}" type="parTrans" cxnId="{7B3509AF-363F-45BC-9F4D-8E6A341ABAF7}">
      <dgm:prSet/>
      <dgm:spPr/>
      <dgm:t>
        <a:bodyPr/>
        <a:lstStyle/>
        <a:p>
          <a:endParaRPr lang="ru-RU"/>
        </a:p>
      </dgm:t>
    </dgm:pt>
    <dgm:pt modelId="{4A3D4210-7DEC-4357-9274-21FBA039BEF4}" type="sibTrans" cxnId="{7B3509AF-363F-45BC-9F4D-8E6A341ABAF7}">
      <dgm:prSet/>
      <dgm:spPr/>
      <dgm:t>
        <a:bodyPr/>
        <a:lstStyle/>
        <a:p>
          <a:endParaRPr lang="ru-RU"/>
        </a:p>
      </dgm:t>
    </dgm:pt>
    <dgm:pt modelId="{9773C432-33E8-4C74-B458-6DE3A52D48D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Ориентированность педагогической оценки на относительные показатели детской успешности.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7F6C482-423B-47DD-B3E7-F75C248A5A3E}" type="parTrans" cxnId="{15CC40D7-9A94-4AB0-99D4-10AA05EE9BFE}">
      <dgm:prSet/>
      <dgm:spPr/>
      <dgm:t>
        <a:bodyPr/>
        <a:lstStyle/>
        <a:p>
          <a:endParaRPr lang="ru-RU"/>
        </a:p>
      </dgm:t>
    </dgm:pt>
    <dgm:pt modelId="{74FCEAC3-FE00-4A66-9D11-75E813AA4D75}" type="sibTrans" cxnId="{15CC40D7-9A94-4AB0-99D4-10AA05EE9BFE}">
      <dgm:prSet/>
      <dgm:spPr/>
      <dgm:t>
        <a:bodyPr/>
        <a:lstStyle/>
        <a:p>
          <a:endParaRPr lang="ru-RU"/>
        </a:p>
      </dgm:t>
    </dgm:pt>
    <dgm:pt modelId="{775CC2AE-4852-4F8E-A12B-ACCED73A066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Формирование игры как важнейшего фактора развития ребенка.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BF4FF1A-B8B9-4CEB-8BE9-09E39C6E8D1E}" type="parTrans" cxnId="{35EBD2B9-43FC-4DB9-8708-B1D9D557CDB8}">
      <dgm:prSet/>
      <dgm:spPr/>
      <dgm:t>
        <a:bodyPr/>
        <a:lstStyle/>
        <a:p>
          <a:endParaRPr lang="ru-RU"/>
        </a:p>
      </dgm:t>
    </dgm:pt>
    <dgm:pt modelId="{25BB77E5-7F5B-48DA-84A7-ECB62BF1465F}" type="sibTrans" cxnId="{35EBD2B9-43FC-4DB9-8708-B1D9D557CDB8}">
      <dgm:prSet/>
      <dgm:spPr/>
      <dgm:t>
        <a:bodyPr/>
        <a:lstStyle/>
        <a:p>
          <a:endParaRPr lang="ru-RU"/>
        </a:p>
      </dgm:t>
    </dgm:pt>
    <dgm:pt modelId="{29DDFBFE-93B9-4EB0-AF45-5118E3FA706D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Создание развивающей образовательной среды.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6861BAD-91DB-40FF-9997-F1524DEC73DF}" type="parTrans" cxnId="{24C55CE1-2D19-4E45-84A8-53E3CEDD1B21}">
      <dgm:prSet/>
      <dgm:spPr/>
      <dgm:t>
        <a:bodyPr/>
        <a:lstStyle/>
        <a:p>
          <a:endParaRPr lang="ru-RU"/>
        </a:p>
      </dgm:t>
    </dgm:pt>
    <dgm:pt modelId="{32A3ED80-FE8F-4E2D-ACDC-1FC624C099E8}" type="sibTrans" cxnId="{24C55CE1-2D19-4E45-84A8-53E3CEDD1B21}">
      <dgm:prSet/>
      <dgm:spPr/>
      <dgm:t>
        <a:bodyPr/>
        <a:lstStyle/>
        <a:p>
          <a:endParaRPr lang="ru-RU"/>
        </a:p>
      </dgm:t>
    </dgm:pt>
    <dgm:pt modelId="{6B85B2E8-B29A-4411-90CB-405EEF5EAE9C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Сбалансированность репродуктивной и продуктивной деятельности.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981A704-8B69-4BD2-BAF9-38FCBF55CCB6}" type="parTrans" cxnId="{25D5AC47-1D94-49DD-A70E-F1023649318E}">
      <dgm:prSet/>
      <dgm:spPr/>
      <dgm:t>
        <a:bodyPr/>
        <a:lstStyle/>
        <a:p>
          <a:endParaRPr lang="ru-RU"/>
        </a:p>
      </dgm:t>
    </dgm:pt>
    <dgm:pt modelId="{ACFDAFDA-1998-47D0-96D9-462BE36DE545}" type="sibTrans" cxnId="{25D5AC47-1D94-49DD-A70E-F1023649318E}">
      <dgm:prSet/>
      <dgm:spPr/>
      <dgm:t>
        <a:bodyPr/>
        <a:lstStyle/>
        <a:p>
          <a:endParaRPr lang="ru-RU"/>
        </a:p>
      </dgm:t>
    </dgm:pt>
    <dgm:pt modelId="{A273EB9D-E347-48B8-B769-41107FB49B61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Участие семьи как необходимое условие для полноценного развития ребенка дошкольного возраста.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BA6231B-4227-4DF2-B60A-090CB260AC9E}" type="parTrans" cxnId="{0848F44B-5231-440C-9BAD-ED20E9B37C4F}">
      <dgm:prSet/>
      <dgm:spPr/>
      <dgm:t>
        <a:bodyPr/>
        <a:lstStyle/>
        <a:p>
          <a:endParaRPr lang="ru-RU"/>
        </a:p>
      </dgm:t>
    </dgm:pt>
    <dgm:pt modelId="{BB4FF685-B723-4A00-970B-A4597A06E8B7}" type="sibTrans" cxnId="{0848F44B-5231-440C-9BAD-ED20E9B37C4F}">
      <dgm:prSet/>
      <dgm:spPr/>
      <dgm:t>
        <a:bodyPr/>
        <a:lstStyle/>
        <a:p>
          <a:endParaRPr lang="ru-RU"/>
        </a:p>
      </dgm:t>
    </dgm:pt>
    <dgm:pt modelId="{79B17E2C-F964-4E82-A451-1034DF0463D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Профессиональное развитие педагогов.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076B20-9A91-418F-A5BB-979C20B95274}" type="parTrans" cxnId="{4EFCB63E-1828-4C4B-9B5C-80F125AC5D66}">
      <dgm:prSet/>
      <dgm:spPr/>
      <dgm:t>
        <a:bodyPr/>
        <a:lstStyle/>
        <a:p>
          <a:endParaRPr lang="ru-RU"/>
        </a:p>
      </dgm:t>
    </dgm:pt>
    <dgm:pt modelId="{8B575F88-DA8C-4D24-8410-3EC5AE124BB6}" type="sibTrans" cxnId="{4EFCB63E-1828-4C4B-9B5C-80F125AC5D66}">
      <dgm:prSet/>
      <dgm:spPr/>
      <dgm:t>
        <a:bodyPr/>
        <a:lstStyle/>
        <a:p>
          <a:endParaRPr lang="ru-RU"/>
        </a:p>
      </dgm:t>
    </dgm:pt>
    <dgm:pt modelId="{022B49F6-F260-4A22-9FCB-2D919F916CB9}" type="pres">
      <dgm:prSet presAssocID="{D34501C0-6FF5-46BC-B068-96B0C749C3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1362BA-2DE5-4852-9458-0C49A49DB294}" type="pres">
      <dgm:prSet presAssocID="{0C673AE5-FEED-4376-9EB7-D13192E1506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5117C-975E-4490-B649-1EA63BBFED49}" type="pres">
      <dgm:prSet presAssocID="{0C673AE5-FEED-4376-9EB7-D13192E150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951DA-9DC3-468A-87D9-E643877693A7}" type="presOf" srcId="{2751DE10-6B8F-4122-8CD7-BF9F3647C502}" destId="{2735117C-975E-4490-B649-1EA63BBFED49}" srcOrd="0" destOrd="0" presId="urn:microsoft.com/office/officeart/2005/8/layout/vList2"/>
    <dgm:cxn modelId="{15CC40D7-9A94-4AB0-99D4-10AA05EE9BFE}" srcId="{0C673AE5-FEED-4376-9EB7-D13192E15064}" destId="{9773C432-33E8-4C74-B458-6DE3A52D48DD}" srcOrd="1" destOrd="0" parTransId="{77F6C482-423B-47DD-B3E7-F75C248A5A3E}" sibTransId="{74FCEAC3-FE00-4A66-9D11-75E813AA4D75}"/>
    <dgm:cxn modelId="{1E16A35F-BC2F-4ADF-8F04-770AD09109D5}" type="presOf" srcId="{775CC2AE-4852-4F8E-A12B-ACCED73A066D}" destId="{2735117C-975E-4490-B649-1EA63BBFED49}" srcOrd="0" destOrd="2" presId="urn:microsoft.com/office/officeart/2005/8/layout/vList2"/>
    <dgm:cxn modelId="{047B3857-9B90-491B-8766-B0F5FC17877E}" type="presOf" srcId="{79B17E2C-F964-4E82-A451-1034DF0463D9}" destId="{2735117C-975E-4490-B649-1EA63BBFED49}" srcOrd="0" destOrd="6" presId="urn:microsoft.com/office/officeart/2005/8/layout/vList2"/>
    <dgm:cxn modelId="{4FE95402-3486-4AB2-9AE3-6C0CA61716C3}" type="presOf" srcId="{6B85B2E8-B29A-4411-90CB-405EEF5EAE9C}" destId="{2735117C-975E-4490-B649-1EA63BBFED49}" srcOrd="0" destOrd="4" presId="urn:microsoft.com/office/officeart/2005/8/layout/vList2"/>
    <dgm:cxn modelId="{5FDFB9A1-303E-4E4E-B204-B7FF5E5EA704}" type="presOf" srcId="{29DDFBFE-93B9-4EB0-AF45-5118E3FA706D}" destId="{2735117C-975E-4490-B649-1EA63BBFED49}" srcOrd="0" destOrd="3" presId="urn:microsoft.com/office/officeart/2005/8/layout/vList2"/>
    <dgm:cxn modelId="{BF666914-1A83-43EA-B8B0-BC6CB8ED4F7B}" type="presOf" srcId="{9773C432-33E8-4C74-B458-6DE3A52D48DD}" destId="{2735117C-975E-4490-B649-1EA63BBFED49}" srcOrd="0" destOrd="1" presId="urn:microsoft.com/office/officeart/2005/8/layout/vList2"/>
    <dgm:cxn modelId="{35EBD2B9-43FC-4DB9-8708-B1D9D557CDB8}" srcId="{0C673AE5-FEED-4376-9EB7-D13192E15064}" destId="{775CC2AE-4852-4F8E-A12B-ACCED73A066D}" srcOrd="2" destOrd="0" parTransId="{CBF4FF1A-B8B9-4CEB-8BE9-09E39C6E8D1E}" sibTransId="{25BB77E5-7F5B-48DA-84A7-ECB62BF1465F}"/>
    <dgm:cxn modelId="{24C55CE1-2D19-4E45-84A8-53E3CEDD1B21}" srcId="{0C673AE5-FEED-4376-9EB7-D13192E15064}" destId="{29DDFBFE-93B9-4EB0-AF45-5118E3FA706D}" srcOrd="3" destOrd="0" parTransId="{B6861BAD-91DB-40FF-9997-F1524DEC73DF}" sibTransId="{32A3ED80-FE8F-4E2D-ACDC-1FC624C099E8}"/>
    <dgm:cxn modelId="{25D5AC47-1D94-49DD-A70E-F1023649318E}" srcId="{0C673AE5-FEED-4376-9EB7-D13192E15064}" destId="{6B85B2E8-B29A-4411-90CB-405EEF5EAE9C}" srcOrd="4" destOrd="0" parTransId="{D981A704-8B69-4BD2-BAF9-38FCBF55CCB6}" sibTransId="{ACFDAFDA-1998-47D0-96D9-462BE36DE545}"/>
    <dgm:cxn modelId="{B91EBE02-9F54-49EA-92BD-C87EF498B299}" type="presOf" srcId="{A273EB9D-E347-48B8-B769-41107FB49B61}" destId="{2735117C-975E-4490-B649-1EA63BBFED49}" srcOrd="0" destOrd="5" presId="urn:microsoft.com/office/officeart/2005/8/layout/vList2"/>
    <dgm:cxn modelId="{0848F44B-5231-440C-9BAD-ED20E9B37C4F}" srcId="{0C673AE5-FEED-4376-9EB7-D13192E15064}" destId="{A273EB9D-E347-48B8-B769-41107FB49B61}" srcOrd="5" destOrd="0" parTransId="{3BA6231B-4227-4DF2-B60A-090CB260AC9E}" sibTransId="{BB4FF685-B723-4A00-970B-A4597A06E8B7}"/>
    <dgm:cxn modelId="{7B3509AF-363F-45BC-9F4D-8E6A341ABAF7}" srcId="{0C673AE5-FEED-4376-9EB7-D13192E15064}" destId="{2751DE10-6B8F-4122-8CD7-BF9F3647C502}" srcOrd="0" destOrd="0" parTransId="{95E5B8FA-E904-482F-A6E4-FCD243507AFA}" sibTransId="{4A3D4210-7DEC-4357-9274-21FBA039BEF4}"/>
    <dgm:cxn modelId="{C3BC3075-1B54-4388-AC1C-3A264AA2FF01}" srcId="{D34501C0-6FF5-46BC-B068-96B0C749C370}" destId="{0C673AE5-FEED-4376-9EB7-D13192E15064}" srcOrd="0" destOrd="0" parTransId="{83A9E5EB-CD59-48A6-BB71-B4FB8545F1AF}" sibTransId="{4FF2EA6C-0A9C-44E1-BE4D-DBE999B77582}"/>
    <dgm:cxn modelId="{256F27DF-0793-431C-9216-3C8D2E5D0D1A}" type="presOf" srcId="{D34501C0-6FF5-46BC-B068-96B0C749C370}" destId="{022B49F6-F260-4A22-9FCB-2D919F916CB9}" srcOrd="0" destOrd="0" presId="urn:microsoft.com/office/officeart/2005/8/layout/vList2"/>
    <dgm:cxn modelId="{4EFCB63E-1828-4C4B-9B5C-80F125AC5D66}" srcId="{0C673AE5-FEED-4376-9EB7-D13192E15064}" destId="{79B17E2C-F964-4E82-A451-1034DF0463D9}" srcOrd="6" destOrd="0" parTransId="{8E076B20-9A91-418F-A5BB-979C20B95274}" sibTransId="{8B575F88-DA8C-4D24-8410-3EC5AE124BB6}"/>
    <dgm:cxn modelId="{7292E1D9-FBFC-43E5-9D1C-185A9CE36F91}" type="presOf" srcId="{0C673AE5-FEED-4376-9EB7-D13192E15064}" destId="{6C1362BA-2DE5-4852-9458-0C49A49DB294}" srcOrd="0" destOrd="0" presId="urn:microsoft.com/office/officeart/2005/8/layout/vList2"/>
    <dgm:cxn modelId="{34430E13-119C-423F-9E60-6F6FF8F0A7EB}" type="presParOf" srcId="{022B49F6-F260-4A22-9FCB-2D919F916CB9}" destId="{6C1362BA-2DE5-4852-9458-0C49A49DB294}" srcOrd="0" destOrd="0" presId="urn:microsoft.com/office/officeart/2005/8/layout/vList2"/>
    <dgm:cxn modelId="{359FE907-3F3E-41CE-B1BE-50A655BA3729}" type="presParOf" srcId="{022B49F6-F260-4A22-9FCB-2D919F916CB9}" destId="{2735117C-975E-4490-B649-1EA63BBFED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санитарно-эпидемиологическим правилам и нормативам.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	правилами пожарной безопасности.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64FFF4C1-97A7-4046-8F1B-6D61A3FC5A9F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требованиям, предъявляемым к средствам обучения и воспитания детей дошкольного возраста (учет возраста и индивидуальных особенностей развития детей).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B95178-9113-48CA-AACE-DBF100E17473}" type="parTrans" cxnId="{10781919-EABD-485C-B107-EF54484CEE54}">
      <dgm:prSet/>
      <dgm:spPr/>
      <dgm:t>
        <a:bodyPr/>
        <a:lstStyle/>
        <a:p>
          <a:endParaRPr lang="ru-RU"/>
        </a:p>
      </dgm:t>
    </dgm:pt>
    <dgm:pt modelId="{3F441159-0CDA-435F-AFBB-2AD66BB135E4}" type="sibTrans" cxnId="{10781919-EABD-485C-B107-EF54484CEE54}">
      <dgm:prSet/>
      <dgm:spPr/>
      <dgm:t>
        <a:bodyPr/>
        <a:lstStyle/>
        <a:p>
          <a:endParaRPr lang="ru-RU"/>
        </a:p>
      </dgm:t>
    </dgm:pt>
    <dgm:pt modelId="{68FB8FCA-180B-4F34-B2CC-57C2B914F479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 к оснащенности помещений развивающей предметно-пространственной среды.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6353A6E-DD24-4698-9E77-E37F4778E376}" type="parTrans" cxnId="{5C0D1568-FF32-4ED4-8454-75E169882C43}">
      <dgm:prSet/>
      <dgm:spPr/>
      <dgm:t>
        <a:bodyPr/>
        <a:lstStyle/>
        <a:p>
          <a:endParaRPr lang="ru-RU"/>
        </a:p>
      </dgm:t>
    </dgm:pt>
    <dgm:pt modelId="{956C5916-E23E-417F-828C-FFCDCC0C6913}" type="sibTrans" cxnId="{5C0D1568-FF32-4ED4-8454-75E169882C43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 	требованиями к материально-техническому обеспечению программы (учебно-методический комплект, оборудование, оснащение (предметы).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781919-EABD-485C-B107-EF54484CEE54}" srcId="{335B1C3A-1A97-43BC-8371-9064B7D89B99}" destId="{64FFF4C1-97A7-4046-8F1B-6D61A3FC5A9F}" srcOrd="2" destOrd="0" parTransId="{3CB95178-9113-48CA-AACE-DBF100E17473}" sibTransId="{3F441159-0CDA-435F-AFBB-2AD66BB135E4}"/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4" destOrd="0" parTransId="{37925CA3-B042-42BC-909F-9F6781232988}" sibTransId="{F4D0F2CA-E144-4F48-9F8F-48A2594C4955}"/>
    <dgm:cxn modelId="{CFACD708-EC00-41BA-8F67-BEEDCF4616BB}" type="presOf" srcId="{CA576909-852E-4848-BB97-8BE75CAFDA87}" destId="{E9CEED9B-2980-4E1A-8903-3B51E7174DD8}" srcOrd="0" destOrd="4" presId="urn:microsoft.com/office/officeart/2005/8/layout/vList2"/>
    <dgm:cxn modelId="{E940891E-6A33-4685-9CA2-B77B789AB02C}" srcId="{335B1C3A-1A97-43BC-8371-9064B7D89B99}" destId="{13DE2113-52F1-48BC-95FB-08FB2FFD1AD0}" srcOrd="1" destOrd="0" parTransId="{C62ACB94-96E1-4E63-99A0-ED633D1AC721}" sibTransId="{4658D3A4-CA0C-46A5-BA30-089D09BCA279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76DFA560-2B16-4EB9-A3DB-E45CC690F682}" type="presOf" srcId="{13DE2113-52F1-48BC-95FB-08FB2FFD1AD0}" destId="{E9CEED9B-2980-4E1A-8903-3B51E7174DD8}" srcOrd="0" destOrd="1" presId="urn:microsoft.com/office/officeart/2005/8/layout/vList2"/>
    <dgm:cxn modelId="{4554B344-085D-46B0-B406-5FC7A548CC94}" type="presOf" srcId="{335B1C3A-1A97-43BC-8371-9064B7D89B99}" destId="{304B0524-E956-470A-A558-59AC66C52FC1}" srcOrd="0" destOrd="0" presId="urn:microsoft.com/office/officeart/2005/8/layout/vList2"/>
    <dgm:cxn modelId="{5C0D1568-FF32-4ED4-8454-75E169882C43}" srcId="{335B1C3A-1A97-43BC-8371-9064B7D89B99}" destId="{68FB8FCA-180B-4F34-B2CC-57C2B914F479}" srcOrd="3" destOrd="0" parTransId="{26353A6E-DD24-4698-9E77-E37F4778E376}" sibTransId="{956C5916-E23E-417F-828C-FFCDCC0C6913}"/>
    <dgm:cxn modelId="{6A349F97-C4C2-453C-922A-BB89DFA56669}" type="presOf" srcId="{64FFF4C1-97A7-4046-8F1B-6D61A3FC5A9F}" destId="{E9CEED9B-2980-4E1A-8903-3B51E7174DD8}" srcOrd="0" destOrd="2" presId="urn:microsoft.com/office/officeart/2005/8/layout/vList2"/>
    <dgm:cxn modelId="{BE1F5360-CDBF-4504-8D17-C14CBCE0873F}" type="presOf" srcId="{1B42C7BF-2220-4BBE-906D-75C7518E3F64}" destId="{40BC60FE-97F0-4BDF-A40F-3E1299557F83}" srcOrd="0" destOrd="0" presId="urn:microsoft.com/office/officeart/2005/8/layout/vList2"/>
    <dgm:cxn modelId="{FF77A795-3D5D-4AB4-8691-69021F398E1A}" type="presOf" srcId="{68FB8FCA-180B-4F34-B2CC-57C2B914F479}" destId="{E9CEED9B-2980-4E1A-8903-3B51E7174DD8}" srcOrd="0" destOrd="3" presId="urn:microsoft.com/office/officeart/2005/8/layout/vList2"/>
    <dgm:cxn modelId="{063AD510-DE53-481C-AF86-00506516263C}" type="presOf" srcId="{37DBB8DA-8A29-4174-8394-BB67B6BCFDC3}" destId="{E9CEED9B-2980-4E1A-8903-3B51E7174DD8}" srcOrd="0" destOrd="0" presId="urn:microsoft.com/office/officeart/2005/8/layout/vList2"/>
    <dgm:cxn modelId="{C04CD29E-3B77-4073-8C2F-11F91B47B385}" type="presParOf" srcId="{40BC60FE-97F0-4BDF-A40F-3E1299557F83}" destId="{304B0524-E956-470A-A558-59AC66C52FC1}" srcOrd="0" destOrd="0" presId="urn:microsoft.com/office/officeart/2005/8/layout/vList2"/>
    <dgm:cxn modelId="{2C163602-E126-4E48-B2E1-C1ADC032EFF3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Финансовые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ГБДОУ осуществляется на основании государственного задания и исходя из установленных расходных обязательств, обеспечиваемых предоставляемой субсидией.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54AA49FF-4FAE-4388-A138-44EC1775B013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ГБДОУ самостоятельно принимает решение в части направления и расходования средств государственного задания. И самостоятельно определяет долю средств, направляемых на оплату труда и иные нужды, необходимые для выполнения государственного задания.</a:t>
          </a:r>
        </a:p>
      </dgm:t>
    </dgm:pt>
    <dgm:pt modelId="{C60B37E5-D83E-4D9D-AF8F-CF37051B31F9}" type="parTrans" cxnId="{02511253-0BF2-40BA-B042-9B769D706A35}">
      <dgm:prSet/>
      <dgm:spPr/>
      <dgm:t>
        <a:bodyPr/>
        <a:lstStyle/>
        <a:p>
          <a:endParaRPr lang="ru-RU"/>
        </a:p>
      </dgm:t>
    </dgm:pt>
    <dgm:pt modelId="{AF2E428F-64B1-4565-A1AF-65620A622176}" type="sibTrans" cxnId="{02511253-0BF2-40BA-B042-9B769D706A35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3" destOrd="0" parTransId="{37925CA3-B042-42BC-909F-9F6781232988}" sibTransId="{F4D0F2CA-E144-4F48-9F8F-48A2594C4955}"/>
    <dgm:cxn modelId="{1F5B2D3D-1938-47EB-8884-A85B0A4999D6}" type="presOf" srcId="{CA576909-852E-4848-BB97-8BE75CAFDA87}" destId="{E9CEED9B-2980-4E1A-8903-3B51E7174DD8}" srcOrd="0" destOrd="3" presId="urn:microsoft.com/office/officeart/2005/8/layout/vList2"/>
    <dgm:cxn modelId="{B39C0813-8839-4CC9-96A9-643ED7723879}" type="presOf" srcId="{1B42C7BF-2220-4BBE-906D-75C7518E3F64}" destId="{40BC60FE-97F0-4BDF-A40F-3E1299557F83}" srcOrd="0" destOrd="0" presId="urn:microsoft.com/office/officeart/2005/8/layout/vList2"/>
    <dgm:cxn modelId="{E940891E-6A33-4685-9CA2-B77B789AB02C}" srcId="{335B1C3A-1A97-43BC-8371-9064B7D89B99}" destId="{13DE2113-52F1-48BC-95FB-08FB2FFD1AD0}" srcOrd="1" destOrd="0" parTransId="{C62ACB94-96E1-4E63-99A0-ED633D1AC721}" sibTransId="{4658D3A4-CA0C-46A5-BA30-089D09BCA279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57F415E0-85F7-4096-8F0C-88372F6AE633}" type="presOf" srcId="{37DBB8DA-8A29-4174-8394-BB67B6BCFDC3}" destId="{E9CEED9B-2980-4E1A-8903-3B51E7174DD8}" srcOrd="0" destOrd="0" presId="urn:microsoft.com/office/officeart/2005/8/layout/vList2"/>
    <dgm:cxn modelId="{E3479D8D-1AC4-4D2A-9179-D5B5F89E89B2}" type="presOf" srcId="{54AA49FF-4FAE-4388-A138-44EC1775B013}" destId="{E9CEED9B-2980-4E1A-8903-3B51E7174DD8}" srcOrd="0" destOrd="2" presId="urn:microsoft.com/office/officeart/2005/8/layout/vList2"/>
    <dgm:cxn modelId="{548C1942-50CE-4C5C-8F6F-0E02DAC0AA2E}" type="presOf" srcId="{335B1C3A-1A97-43BC-8371-9064B7D89B99}" destId="{304B0524-E956-470A-A558-59AC66C52FC1}" srcOrd="0" destOrd="0" presId="urn:microsoft.com/office/officeart/2005/8/layout/vList2"/>
    <dgm:cxn modelId="{EEE586D6-956D-43C0-A76E-87B07FB4CE9C}" type="presOf" srcId="{13DE2113-52F1-48BC-95FB-08FB2FFD1AD0}" destId="{E9CEED9B-2980-4E1A-8903-3B51E7174DD8}" srcOrd="0" destOrd="1" presId="urn:microsoft.com/office/officeart/2005/8/layout/vList2"/>
    <dgm:cxn modelId="{02511253-0BF2-40BA-B042-9B769D706A35}" srcId="{335B1C3A-1A97-43BC-8371-9064B7D89B99}" destId="{54AA49FF-4FAE-4388-A138-44EC1775B013}" srcOrd="2" destOrd="0" parTransId="{C60B37E5-D83E-4D9D-AF8F-CF37051B31F9}" sibTransId="{AF2E428F-64B1-4565-A1AF-65620A622176}"/>
    <dgm:cxn modelId="{ED51677C-6EBC-4DAC-8D71-620164ED9755}" type="presParOf" srcId="{40BC60FE-97F0-4BDF-A40F-3E1299557F83}" destId="{304B0524-E956-470A-A558-59AC66C52FC1}" srcOrd="0" destOrd="0" presId="urn:microsoft.com/office/officeart/2005/8/layout/vList2"/>
    <dgm:cxn modelId="{07001A52-3641-4F71-878E-ABDBD528EE0B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Кадровые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Педагогический процесс в группах общеразвивающей направленности осуществляет 10 педагог, из них: воспитатели – 4, педагог-психолог – 1, учитель-логопед – 2, музыкальный руководитель – 1, инструктор по физической культуре – 2.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Реализация Программы осуществляется: 1) педагогическими работниками в течение всего времени пребывания воспитанников в ГБДОУ; 2) учебно-вспомогательными работниками в группе в течение всего времени пребывания воспитанников в ГБДОУ. 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A2EE85D9-DFBC-4BA5-92E1-CB11995C509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Каждая группа непрерывно сопровождается одним помощником воспитателя, который относится к учебно-вспомогательным работникам.</a:t>
          </a:r>
        </a:p>
      </dgm:t>
    </dgm:pt>
    <dgm:pt modelId="{24563432-9D9F-4D9B-AEDA-6FFB26C8C3CC}" type="parTrans" cxnId="{518460D0-FD81-4E21-8730-8630DB0E6751}">
      <dgm:prSet/>
      <dgm:spPr/>
      <dgm:t>
        <a:bodyPr/>
        <a:lstStyle/>
        <a:p>
          <a:endParaRPr lang="ru-RU"/>
        </a:p>
      </dgm:t>
    </dgm:pt>
    <dgm:pt modelId="{B8A9641D-DF2E-417E-B419-B3BC2B42BD4A}" type="sibTrans" cxnId="{518460D0-FD81-4E21-8730-8630DB0E6751}">
      <dgm:prSet/>
      <dgm:spPr/>
      <dgm:t>
        <a:bodyPr/>
        <a:lstStyle/>
        <a:p>
          <a:endParaRPr lang="ru-RU"/>
        </a:p>
      </dgm:t>
    </dgm:pt>
    <dgm:pt modelId="{AC653A7A-D988-40B5-BF8E-DAFF073B485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Организационно-методическое сопровождение процесса реализации Программы осуществляется методической службой ГБДОУ. </a:t>
          </a:r>
        </a:p>
      </dgm:t>
    </dgm:pt>
    <dgm:pt modelId="{E1B96886-6ED3-4F83-AC29-A4E9BD66221D}" type="parTrans" cxnId="{A8DF694C-03C1-4324-ACDD-4248A3F0F181}">
      <dgm:prSet/>
      <dgm:spPr/>
      <dgm:t>
        <a:bodyPr/>
        <a:lstStyle/>
        <a:p>
          <a:endParaRPr lang="ru-RU"/>
        </a:p>
      </dgm:t>
    </dgm:pt>
    <dgm:pt modelId="{7F63AFC6-3086-4D9D-BA96-628259D84644}" type="sibTrans" cxnId="{A8DF694C-03C1-4324-ACDD-4248A3F0F181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 custLinFactNeighborY="-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BBC84-AB09-49CA-80D3-3DEFC8F81331}" type="presOf" srcId="{CA576909-852E-4848-BB97-8BE75CAFDA87}" destId="{E9CEED9B-2980-4E1A-8903-3B51E7174DD8}" srcOrd="0" destOrd="4" presId="urn:microsoft.com/office/officeart/2005/8/layout/vList2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9EDDE418-A153-435D-8627-9BA1D495B902}" type="presOf" srcId="{37DBB8DA-8A29-4174-8394-BB67B6BCFDC3}" destId="{E9CEED9B-2980-4E1A-8903-3B51E7174DD8}" srcOrd="0" destOrd="0" presId="urn:microsoft.com/office/officeart/2005/8/layout/vList2"/>
    <dgm:cxn modelId="{D38E68B0-DC15-49F8-B63E-00295F16F558}" srcId="{335B1C3A-1A97-43BC-8371-9064B7D89B99}" destId="{CA576909-852E-4848-BB97-8BE75CAFDA87}" srcOrd="4" destOrd="0" parTransId="{37925CA3-B042-42BC-909F-9F6781232988}" sibTransId="{F4D0F2CA-E144-4F48-9F8F-48A2594C4955}"/>
    <dgm:cxn modelId="{A8DF694C-03C1-4324-ACDD-4248A3F0F181}" srcId="{335B1C3A-1A97-43BC-8371-9064B7D89B99}" destId="{AC653A7A-D988-40B5-BF8E-DAFF073B4857}" srcOrd="3" destOrd="0" parTransId="{E1B96886-6ED3-4F83-AC29-A4E9BD66221D}" sibTransId="{7F63AFC6-3086-4D9D-BA96-628259D84644}"/>
    <dgm:cxn modelId="{0220F7B9-609B-400C-A57E-2641F971C40A}" type="presOf" srcId="{13DE2113-52F1-48BC-95FB-08FB2FFD1AD0}" destId="{E9CEED9B-2980-4E1A-8903-3B51E7174DD8}" srcOrd="0" destOrd="2" presId="urn:microsoft.com/office/officeart/2005/8/layout/vList2"/>
    <dgm:cxn modelId="{001407D3-6C18-4A52-AE20-78FC1DAEF42B}" type="presOf" srcId="{335B1C3A-1A97-43BC-8371-9064B7D89B99}" destId="{304B0524-E956-470A-A558-59AC66C52FC1}" srcOrd="0" destOrd="0" presId="urn:microsoft.com/office/officeart/2005/8/layout/vList2"/>
    <dgm:cxn modelId="{518460D0-FD81-4E21-8730-8630DB0E6751}" srcId="{335B1C3A-1A97-43BC-8371-9064B7D89B99}" destId="{A2EE85D9-DFBC-4BA5-92E1-CB11995C5097}" srcOrd="1" destOrd="0" parTransId="{24563432-9D9F-4D9B-AEDA-6FFB26C8C3CC}" sibTransId="{B8A9641D-DF2E-417E-B419-B3BC2B42BD4A}"/>
    <dgm:cxn modelId="{34E533C6-2831-46FE-B9CB-846D0E96684E}" type="presOf" srcId="{AC653A7A-D988-40B5-BF8E-DAFF073B4857}" destId="{E9CEED9B-2980-4E1A-8903-3B51E7174DD8}" srcOrd="0" destOrd="3" presId="urn:microsoft.com/office/officeart/2005/8/layout/vList2"/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E940891E-6A33-4685-9CA2-B77B789AB02C}" srcId="{335B1C3A-1A97-43BC-8371-9064B7D89B99}" destId="{13DE2113-52F1-48BC-95FB-08FB2FFD1AD0}" srcOrd="2" destOrd="0" parTransId="{C62ACB94-96E1-4E63-99A0-ED633D1AC721}" sibTransId="{4658D3A4-CA0C-46A5-BA30-089D09BCA279}"/>
    <dgm:cxn modelId="{CC5906D2-9541-482C-9EF9-635E8B4C013E}" type="presOf" srcId="{1B42C7BF-2220-4BBE-906D-75C7518E3F64}" destId="{40BC60FE-97F0-4BDF-A40F-3E1299557F83}" srcOrd="0" destOrd="0" presId="urn:microsoft.com/office/officeart/2005/8/layout/vList2"/>
    <dgm:cxn modelId="{220204B9-032E-4FDC-9667-0CDEA937A0DB}" type="presOf" srcId="{A2EE85D9-DFBC-4BA5-92E1-CB11995C5097}" destId="{E9CEED9B-2980-4E1A-8903-3B51E7174DD8}" srcOrd="0" destOrd="1" presId="urn:microsoft.com/office/officeart/2005/8/layout/vList2"/>
    <dgm:cxn modelId="{32096B12-43B3-44B0-98C3-55E0FB82E4DA}" type="presParOf" srcId="{40BC60FE-97F0-4BDF-A40F-3E1299557F83}" destId="{304B0524-E956-470A-A558-59AC66C52FC1}" srcOrd="0" destOrd="0" presId="urn:microsoft.com/office/officeart/2005/8/layout/vList2"/>
    <dgm:cxn modelId="{7F672D42-133A-4E0D-B47E-85C688986270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2C7BF-2220-4BBE-906D-75C7518E3F64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35B1C3A-1A97-43BC-8371-9064B7D89B99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Развивающая предметно-пространственная среда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A6D80F-5D52-4CF3-A7D4-219549B1E4F6}" type="parTrans" cxnId="{B64BFF23-A30C-4D9E-8313-F0378F570FCB}">
      <dgm:prSet/>
      <dgm:spPr/>
      <dgm:t>
        <a:bodyPr/>
        <a:lstStyle/>
        <a:p>
          <a:endParaRPr lang="ru-RU"/>
        </a:p>
      </dgm:t>
    </dgm:pt>
    <dgm:pt modelId="{4900DFC4-6BB6-43BF-84A2-B054E4FDEFCA}" type="sibTrans" cxnId="{B64BFF23-A30C-4D9E-8313-F0378F570FCB}">
      <dgm:prSet/>
      <dgm:spPr/>
      <dgm:t>
        <a:bodyPr/>
        <a:lstStyle/>
        <a:p>
          <a:endParaRPr lang="ru-RU"/>
        </a:p>
      </dgm:t>
    </dgm:pt>
    <dgm:pt modelId="{37DBB8DA-8A29-4174-8394-BB67B6BCFDC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Строится с учетом особенностей детей дошкольного возраста, охраны и укрепления здоровья воспитанников.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67CA73E-956C-4C0E-9327-2D36BDB9977A}" type="parTrans" cxnId="{F8E9FC2E-185F-4105-A772-87F990E35AA6}">
      <dgm:prSet/>
      <dgm:spPr/>
      <dgm:t>
        <a:bodyPr/>
        <a:lstStyle/>
        <a:p>
          <a:endParaRPr lang="ru-RU"/>
        </a:p>
      </dgm:t>
    </dgm:pt>
    <dgm:pt modelId="{331D036D-6185-4FEC-9647-5515B30919A6}" type="sibTrans" cxnId="{F8E9FC2E-185F-4105-A772-87F990E35AA6}">
      <dgm:prSet/>
      <dgm:spPr/>
      <dgm:t>
        <a:bodyPr/>
        <a:lstStyle/>
        <a:p>
          <a:endParaRPr lang="ru-RU"/>
        </a:p>
      </dgm:t>
    </dgm:pt>
    <dgm:pt modelId="{13DE2113-52F1-48BC-95FB-08FB2FFD1AD0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Организуется с учетом принципов: содержательной насыщенности,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трансформируемости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полифункциональности</a:t>
          </a:r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вариативности, доступности, безопасности.</a:t>
          </a:r>
          <a:endParaRPr lang="ru-RU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62ACB94-96E1-4E63-99A0-ED633D1AC721}" type="parTrans" cxnId="{E940891E-6A33-4685-9CA2-B77B789AB02C}">
      <dgm:prSet/>
      <dgm:spPr/>
      <dgm:t>
        <a:bodyPr/>
        <a:lstStyle/>
        <a:p>
          <a:endParaRPr lang="ru-RU"/>
        </a:p>
      </dgm:t>
    </dgm:pt>
    <dgm:pt modelId="{4658D3A4-CA0C-46A5-BA30-089D09BCA279}" type="sibTrans" cxnId="{E940891E-6A33-4685-9CA2-B77B789AB02C}">
      <dgm:prSet/>
      <dgm:spPr/>
      <dgm:t>
        <a:bodyPr/>
        <a:lstStyle/>
        <a:p>
          <a:endParaRPr lang="ru-RU"/>
        </a:p>
      </dgm:t>
    </dgm:pt>
    <dgm:pt modelId="{CA576909-852E-4848-BB97-8BE75CAFDA87}">
      <dgm:prSet phldrT="[Текст]"/>
      <dgm:spPr/>
      <dgm:t>
        <a:bodyPr/>
        <a:lstStyle/>
        <a:p>
          <a:pPr algn="just"/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7925CA3-B042-42BC-909F-9F6781232988}" type="parTrans" cxnId="{D38E68B0-DC15-49F8-B63E-00295F16F558}">
      <dgm:prSet/>
      <dgm:spPr/>
      <dgm:t>
        <a:bodyPr/>
        <a:lstStyle/>
        <a:p>
          <a:endParaRPr lang="ru-RU"/>
        </a:p>
      </dgm:t>
    </dgm:pt>
    <dgm:pt modelId="{F4D0F2CA-E144-4F48-9F8F-48A2594C4955}" type="sibTrans" cxnId="{D38E68B0-DC15-49F8-B63E-00295F16F558}">
      <dgm:prSet/>
      <dgm:spPr/>
      <dgm:t>
        <a:bodyPr/>
        <a:lstStyle/>
        <a:p>
          <a:endParaRPr lang="ru-RU"/>
        </a:p>
      </dgm:t>
    </dgm:pt>
    <dgm:pt modelId="{A2EE85D9-DFBC-4BA5-92E1-CB11995C5097}">
      <dgm:prSet/>
      <dgm:spPr/>
      <dgm:t>
        <a:bodyPr/>
        <a:lstStyle/>
        <a:p>
          <a:pPr algn="just"/>
          <a:r>
            <a: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Обеспечивает возможность общения и совместной деятельности детей и педагогов, двигательной активности детей, а также возможности для уединения.</a:t>
          </a:r>
        </a:p>
      </dgm:t>
    </dgm:pt>
    <dgm:pt modelId="{24563432-9D9F-4D9B-AEDA-6FFB26C8C3CC}" type="parTrans" cxnId="{518460D0-FD81-4E21-8730-8630DB0E6751}">
      <dgm:prSet/>
      <dgm:spPr/>
      <dgm:t>
        <a:bodyPr/>
        <a:lstStyle/>
        <a:p>
          <a:endParaRPr lang="ru-RU"/>
        </a:p>
      </dgm:t>
    </dgm:pt>
    <dgm:pt modelId="{B8A9641D-DF2E-417E-B419-B3BC2B42BD4A}" type="sibTrans" cxnId="{518460D0-FD81-4E21-8730-8630DB0E6751}">
      <dgm:prSet/>
      <dgm:spPr/>
      <dgm:t>
        <a:bodyPr/>
        <a:lstStyle/>
        <a:p>
          <a:endParaRPr lang="ru-RU"/>
        </a:p>
      </dgm:t>
    </dgm:pt>
    <dgm:pt modelId="{40BC60FE-97F0-4BDF-A40F-3E1299557F83}" type="pres">
      <dgm:prSet presAssocID="{1B42C7BF-2220-4BBE-906D-75C7518E3F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B0524-E956-470A-A558-59AC66C52FC1}" type="pres">
      <dgm:prSet presAssocID="{335B1C3A-1A97-43BC-8371-9064B7D89B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D9B-2980-4E1A-8903-3B51E7174DD8}" type="pres">
      <dgm:prSet presAssocID="{335B1C3A-1A97-43BC-8371-9064B7D89B99}" presName="childText" presStyleLbl="revTx" presStyleIdx="0" presStyleCnt="1" custLinFactNeighborY="24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9FC2E-185F-4105-A772-87F990E35AA6}" srcId="{335B1C3A-1A97-43BC-8371-9064B7D89B99}" destId="{37DBB8DA-8A29-4174-8394-BB67B6BCFDC3}" srcOrd="0" destOrd="0" parTransId="{867CA73E-956C-4C0E-9327-2D36BDB9977A}" sibTransId="{331D036D-6185-4FEC-9647-5515B30919A6}"/>
    <dgm:cxn modelId="{D38E68B0-DC15-49F8-B63E-00295F16F558}" srcId="{335B1C3A-1A97-43BC-8371-9064B7D89B99}" destId="{CA576909-852E-4848-BB97-8BE75CAFDA87}" srcOrd="3" destOrd="0" parTransId="{37925CA3-B042-42BC-909F-9F6781232988}" sibTransId="{F4D0F2CA-E144-4F48-9F8F-48A2594C4955}"/>
    <dgm:cxn modelId="{F14CA4A6-1E84-4E9F-8D6A-D267BD67C98A}" type="presOf" srcId="{1B42C7BF-2220-4BBE-906D-75C7518E3F64}" destId="{40BC60FE-97F0-4BDF-A40F-3E1299557F83}" srcOrd="0" destOrd="0" presId="urn:microsoft.com/office/officeart/2005/8/layout/vList2"/>
    <dgm:cxn modelId="{E940891E-6A33-4685-9CA2-B77B789AB02C}" srcId="{335B1C3A-1A97-43BC-8371-9064B7D89B99}" destId="{13DE2113-52F1-48BC-95FB-08FB2FFD1AD0}" srcOrd="2" destOrd="0" parTransId="{C62ACB94-96E1-4E63-99A0-ED633D1AC721}" sibTransId="{4658D3A4-CA0C-46A5-BA30-089D09BCA279}"/>
    <dgm:cxn modelId="{518460D0-FD81-4E21-8730-8630DB0E6751}" srcId="{335B1C3A-1A97-43BC-8371-9064B7D89B99}" destId="{A2EE85D9-DFBC-4BA5-92E1-CB11995C5097}" srcOrd="1" destOrd="0" parTransId="{24563432-9D9F-4D9B-AEDA-6FFB26C8C3CC}" sibTransId="{B8A9641D-DF2E-417E-B419-B3BC2B42BD4A}"/>
    <dgm:cxn modelId="{B64BFF23-A30C-4D9E-8313-F0378F570FCB}" srcId="{1B42C7BF-2220-4BBE-906D-75C7518E3F64}" destId="{335B1C3A-1A97-43BC-8371-9064B7D89B99}" srcOrd="0" destOrd="0" parTransId="{B2A6D80F-5D52-4CF3-A7D4-219549B1E4F6}" sibTransId="{4900DFC4-6BB6-43BF-84A2-B054E4FDEFCA}"/>
    <dgm:cxn modelId="{9025FC87-49DD-45F6-8C94-6EDE65397144}" type="presOf" srcId="{CA576909-852E-4848-BB97-8BE75CAFDA87}" destId="{E9CEED9B-2980-4E1A-8903-3B51E7174DD8}" srcOrd="0" destOrd="3" presId="urn:microsoft.com/office/officeart/2005/8/layout/vList2"/>
    <dgm:cxn modelId="{8AF1AD2E-B391-4F11-8D8E-24ADD2B3FFB3}" type="presOf" srcId="{37DBB8DA-8A29-4174-8394-BB67B6BCFDC3}" destId="{E9CEED9B-2980-4E1A-8903-3B51E7174DD8}" srcOrd="0" destOrd="0" presId="urn:microsoft.com/office/officeart/2005/8/layout/vList2"/>
    <dgm:cxn modelId="{598E98B2-1798-4CC1-B9DB-1872F38EDB5B}" type="presOf" srcId="{A2EE85D9-DFBC-4BA5-92E1-CB11995C5097}" destId="{E9CEED9B-2980-4E1A-8903-3B51E7174DD8}" srcOrd="0" destOrd="1" presId="urn:microsoft.com/office/officeart/2005/8/layout/vList2"/>
    <dgm:cxn modelId="{13EEE1D7-98EF-4B47-BF79-C0155BD5CCDE}" type="presOf" srcId="{13DE2113-52F1-48BC-95FB-08FB2FFD1AD0}" destId="{E9CEED9B-2980-4E1A-8903-3B51E7174DD8}" srcOrd="0" destOrd="2" presId="urn:microsoft.com/office/officeart/2005/8/layout/vList2"/>
    <dgm:cxn modelId="{65470571-59CB-4250-95FA-49095967153E}" type="presOf" srcId="{335B1C3A-1A97-43BC-8371-9064B7D89B99}" destId="{304B0524-E956-470A-A558-59AC66C52FC1}" srcOrd="0" destOrd="0" presId="urn:microsoft.com/office/officeart/2005/8/layout/vList2"/>
    <dgm:cxn modelId="{7712BCA6-7A6B-4ADC-8DB3-DA6B9CB82968}" type="presParOf" srcId="{40BC60FE-97F0-4BDF-A40F-3E1299557F83}" destId="{304B0524-E956-470A-A558-59AC66C52FC1}" srcOrd="0" destOrd="0" presId="urn:microsoft.com/office/officeart/2005/8/layout/vList2"/>
    <dgm:cxn modelId="{311064D1-F498-47BF-9790-39D7C9119EEA}" type="presParOf" srcId="{40BC60FE-97F0-4BDF-A40F-3E1299557F83}" destId="{E9CEED9B-2980-4E1A-8903-3B51E7174DD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362BA-2DE5-4852-9458-0C49A49DB294}">
      <dsp:nvSpPr>
        <dsp:cNvPr id="0" name=""/>
        <dsp:cNvSpPr/>
      </dsp:nvSpPr>
      <dsp:spPr>
        <a:xfrm>
          <a:off x="0" y="100280"/>
          <a:ext cx="6576392" cy="5615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Психолого-педагогические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15" y="127695"/>
        <a:ext cx="6521562" cy="506769"/>
      </dsp:txXfrm>
    </dsp:sp>
    <dsp:sp modelId="{2735117C-975E-4490-B649-1EA63BBFED49}">
      <dsp:nvSpPr>
        <dsp:cNvPr id="0" name=""/>
        <dsp:cNvSpPr/>
      </dsp:nvSpPr>
      <dsp:spPr>
        <a:xfrm>
          <a:off x="0" y="661880"/>
          <a:ext cx="6576392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Личностно-порождающее взаимодействие взрослых с детьми.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Ориентированность педагогической оценки на относительные показатели детской успешности.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Формирование игры как важнейшего фактора развития ребенка.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Создание развивающей образовательной среды.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Сбалансированность репродуктивной и продуктивной деятельности.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Участие семьи как необходимое условие для полноценного развития ребенка дошкольного возраста.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Профессиональное развитие педагогов.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61880"/>
        <a:ext cx="6576392" cy="347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251375"/>
          <a:ext cx="6576392" cy="5615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Материально-технические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15" y="278790"/>
        <a:ext cx="6521562" cy="506769"/>
      </dsp:txXfrm>
    </dsp:sp>
    <dsp:sp modelId="{E9CEED9B-2980-4E1A-8903-3B51E7174DD8}">
      <dsp:nvSpPr>
        <dsp:cNvPr id="0" name=""/>
        <dsp:cNvSpPr/>
      </dsp:nvSpPr>
      <dsp:spPr>
        <a:xfrm>
          <a:off x="0" y="812975"/>
          <a:ext cx="6576392" cy="3378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санитарно-эпидемиологическим правилам и нормативам.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	правилами пожарной безопасности.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требованиям, предъявляемым к средствам обучения и воспитания детей дошкольного возраста (учет возраста и индивидуальных особенностей развития детей).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требованиям к оснащенности помещений развивающей предметно-пространственной среды.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Соответствие  	требованиями к материально-техническому обеспечению программы (учебно-методический комплект, оборудование, оснащение (предметы).</a:t>
          </a:r>
          <a:endParaRPr lang="ru-RU" sz="19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12975"/>
        <a:ext cx="6576392" cy="3378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47795"/>
          <a:ext cx="6576392" cy="538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Финансовые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3" y="74068"/>
        <a:ext cx="6523846" cy="485654"/>
      </dsp:txXfrm>
    </dsp:sp>
    <dsp:sp modelId="{E9CEED9B-2980-4E1A-8903-3B51E7174DD8}">
      <dsp:nvSpPr>
        <dsp:cNvPr id="0" name=""/>
        <dsp:cNvSpPr/>
      </dsp:nvSpPr>
      <dsp:spPr>
        <a:xfrm>
          <a:off x="0" y="633791"/>
          <a:ext cx="6576392" cy="38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опирается на исполнение расходных обязательств, обеспечивающих государственные гарантии прав на получение общедоступного и бесплатного дошкольного общего образования. 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Финансовое обеспечение реализации Программы ГБДОУ осуществляется на основании государственного задания и исходя из установленных расходных обязательств, обеспечиваемых предоставляемой субсидией. </a:t>
          </a:r>
          <a:endParaRPr lang="ru-RU" sz="18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ГБДОУ самостоятельно принимает решение в части направления и расходования средств государственного задания. И самостоятельно определяет долю средств, направляемых на оплату труда и иные нужды, необходимые для выполнения государственного задания.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33791"/>
        <a:ext cx="6576392" cy="38088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0"/>
          <a:ext cx="6576392" cy="514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Кадровые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30" y="25130"/>
        <a:ext cx="6526132" cy="464540"/>
      </dsp:txXfrm>
    </dsp:sp>
    <dsp:sp modelId="{E9CEED9B-2980-4E1A-8903-3B51E7174DD8}">
      <dsp:nvSpPr>
        <dsp:cNvPr id="0" name=""/>
        <dsp:cNvSpPr/>
      </dsp:nvSpPr>
      <dsp:spPr>
        <a:xfrm>
          <a:off x="0" y="526151"/>
          <a:ext cx="6576392" cy="3916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Педагогический процесс в группах общеразвивающей направленности осуществляет 10 педагог, из них: воспитатели – 4, педагог-психолог – 1, учитель-логопед – 2, музыкальный руководитель – 1, инструктор по физической культуре – 2.</a:t>
          </a:r>
          <a:endParaRPr lang="ru-RU" sz="17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Каждая группа непрерывно сопровождается одним помощником воспитателя, который относится к учебно-вспомогательным работникам.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Реализация Программы осуществляется: 1) педагогическими работниками в течение всего времени пребывания воспитанников в ГБДОУ; 2) учебно-вспомогательными работниками в группе в течение всего времени пребывания воспитанников в ГБДОУ. </a:t>
          </a:r>
          <a:endParaRPr lang="ru-RU" sz="17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Организационно-методическое сопровождение процесса реализации Программы осуществляется методической службой ГБДОУ. 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26151"/>
        <a:ext cx="6576392" cy="3916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B0524-E956-470A-A558-59AC66C52FC1}">
      <dsp:nvSpPr>
        <dsp:cNvPr id="0" name=""/>
        <dsp:cNvSpPr/>
      </dsp:nvSpPr>
      <dsp:spPr>
        <a:xfrm>
          <a:off x="0" y="30920"/>
          <a:ext cx="6576392" cy="9652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Развивающая предметно-пространственная среда</a:t>
          </a:r>
          <a:endParaRPr lang="ru-RU" sz="2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120" y="78040"/>
        <a:ext cx="6482152" cy="871010"/>
      </dsp:txXfrm>
    </dsp:sp>
    <dsp:sp modelId="{E9CEED9B-2980-4E1A-8903-3B51E7174DD8}">
      <dsp:nvSpPr>
        <dsp:cNvPr id="0" name=""/>
        <dsp:cNvSpPr/>
      </dsp:nvSpPr>
      <dsp:spPr>
        <a:xfrm>
          <a:off x="0" y="1027092"/>
          <a:ext cx="6576392" cy="341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31750" rIns="177800" bIns="3175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Строится с учетом особенностей детей дошкольного возраста, охраны и укрепления здоровья воспитанников.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Обеспечивает возможность общения и совместной деятельности детей и педагогов, двигательной активности детей, а также возможности для уединения.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Организуется с учетом принципов: содержательной насыщенности, </a:t>
          </a:r>
          <a:r>
            <a:rPr lang="ru-RU" sz="2000" kern="1200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трансформируемости</a:t>
          </a: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полифункциональности</a:t>
          </a:r>
          <a:r>
            <a:rPr lang="ru-RU" sz="20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, вариативности, доступности, безопасности.</a:t>
          </a:r>
          <a:endParaRPr lang="ru-RU" sz="2000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27092"/>
        <a:ext cx="6576392" cy="3415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23\Pictures\veselyie-rebyata-shablon-prevyu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487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78 Красносельского района Санкт-Петербурга «Жемчужинка»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адаптированной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воспитанников с ограниченными возможностями здоровья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тяжелыми нарушениями речи, 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фонетико-фонематическими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нарушениями речи)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7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332656"/>
            <a:ext cx="460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052736"/>
            <a:ext cx="597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Решение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конкретных задач коррекционно-развивающей работы, обозначенных в каждом разделе Программы, возможно лишь при условии комплексного подхода к воспитанию и образованию, тесной взаимосвязи в работе всех специалистов (учителя-логопеда, педагога-психолога, инструктора по физической культуре, музыкального руководителя, воспитателей) ГБДОУ, а также при участии родителей в реализации программных требований. 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Решение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данных задач позволит сформировать у дошкольников с ТНР психологическую готовность к обучению в общеобразовательной школе, реализующей образовательную программу или адаптированную образовательную программу для детей с тяжелыми нарушениями речи, а также достичь основной цели дошкольного образования – создание равных условий для всестороннего и гармоничного развития каждого ребенка и его позитивной социализации, радостного и содержательного проживания детьми периода дошкольного детства. </a:t>
            </a:r>
          </a:p>
        </p:txBody>
      </p:sp>
    </p:spTree>
    <p:extLst>
      <p:ext uri="{BB962C8B-B14F-4D97-AF65-F5344CB8AC3E}">
        <p14:creationId xmlns:p14="http://schemas.microsoft.com/office/powerpoint/2010/main" val="4131090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5" y="18864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4" y="1340768"/>
            <a:ext cx="5976665" cy="505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сформированной мотивацией к школьному обучению;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усваивает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новых слов на основе знаний о предметах и явлениях окружающего мира;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обозначающие личностные характеристики, многозначные;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подбирать слова с противоположным и сходным значением;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 основные грамматические формы слова;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4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5" y="18864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4" y="1340768"/>
            <a:ext cx="5976665" cy="554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600" b="1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осознает 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произносит звуки (в соответствии с онтогенезом);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 занятий, участников по совместной деятельности, избирательно и устойчиво взаимодействует с детьми;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коллективном создании замысла в игре и на занятиях;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можно более точное сообщение другому, проявляя внимание к собеседнику;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отстаивает усвоенные нормы и правила перед ровесниками и взрослыми, стремится к самостоятельности, проявляет относительную независимость от взрослого;</a:t>
            </a:r>
          </a:p>
        </p:txBody>
      </p:sp>
    </p:spTree>
    <p:extLst>
      <p:ext uri="{BB962C8B-B14F-4D97-AF65-F5344CB8AC3E}">
        <p14:creationId xmlns:p14="http://schemas.microsoft.com/office/powerpoint/2010/main" val="274865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193849"/>
            <a:ext cx="6444208" cy="579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600" b="1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 занятий, участников по совместной деятельности, избирательно и устойчиво взаимодействует с детьми;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коллективном создании замысла в игре и на занятиях;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можно более точное сообщение другому, проявляя внимание к собеседнику;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 (сдерживает агрессивные реакции, справедливо распределяет роли, помогает друзьям и т.п.);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отстаивает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усвоенные нормы и правила перед ровесниками и взрослыми;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 п.;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переносит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ролевые действия в соответствии с содержанием игры на ситуации, тематически близкие знакомой игре;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2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88860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8149" y="1052736"/>
            <a:ext cx="6444208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600" b="1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стремится к самостоятельности, проявляет относительную независимость от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взрослого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 п.;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пространственное расположение предметов относительно себя, геометрические фигуры;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элементарными математическими представлениями: количество в пределах десяти, знает цифры 0, 1–9, соотносит их с количеством предметов; решает простые арифметические задачи устно, используя при необходимости в качестве счетного материала символические изображения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получает новую информацию (задает вопросы, экспериментирует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sz="15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04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193849"/>
            <a:ext cx="6444208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600" b="1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времена года, части суток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взрослого небольшие сообщения, рассказы из личного опыта;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предпосылками овладения грамотой;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стремится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использованию различных средств и материалов в процессе изобразительной деятельности;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произведениям народной, классической и современной музыки, к музыкальным инструментам;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сопереживает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персонажам художественных произведений;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32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4" y="116632"/>
            <a:ext cx="5758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7749" y="1204582"/>
            <a:ext cx="6444208" cy="283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600" b="1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На этапе завершения освоения Программы ребено</a:t>
            </a:r>
            <a:r>
              <a:rPr lang="ru-RU" sz="1600" i="1" dirty="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x-none" sz="1600">
                <a:solidFill>
                  <a:srgbClr val="C0504D">
                    <a:lumMod val="50000"/>
                  </a:srgb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2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выполняет </a:t>
            </a:r>
            <a:r>
              <a:rPr lang="ru-RU" sz="16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осуществляет элементарное двигательное и словесное планирование действий в ходе спортивных упражнений;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знает и подчиняется правилам подвижных игр, эстафет, игр с элементами спорта;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владеет 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  <a:endParaRPr lang="ru-RU" sz="1600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04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872" y="1278278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позитивная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социализация детей дошкольного возраста, приобщение детей к социокультурным нормам, традициям семьи, общества, государства.</a:t>
            </a:r>
          </a:p>
          <a:p>
            <a:pPr algn="just"/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Усвоение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 и ценностей, принятых в обществе, включая моральные и нравственные ценности.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общения и взаимодействия ребенка со взрослыми и сверстниками.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самостоятельности, целенаправленности и </a:t>
            </a:r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собственных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действий.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и эмоционального интеллекта, эмоциональной отзывчивости, сопереживания.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готовности к совместной деятельности со сверстниками.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уважительного отношения и чувства принадлежности к своей семье и к сообществу детей и взрослых в ГБДОУ.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позитивных установок к различным видам труда и творчества.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 безопасного поведения в быту, социуме, природе.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речью как средством общения и культуры. </a:t>
            </a:r>
          </a:p>
        </p:txBody>
      </p:sp>
    </p:spTree>
    <p:extLst>
      <p:ext uri="{BB962C8B-B14F-4D97-AF65-F5344CB8AC3E}">
        <p14:creationId xmlns:p14="http://schemas.microsoft.com/office/powerpoint/2010/main" val="96181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1421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мышления, памяти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внимания. Развитие любознательности. 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специальных способов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ориентации.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 деятельности.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социокультурным ценностям.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элементарных математических представлений.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миром природы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культурным пространством Санкт-Петербурга.***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1939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народа.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речью как средством общения;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активного словаря;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звуковой и интонационной культуры речи, фонематического слуха;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связной грамматически правильной диалогической и монологической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речевого творчества;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книжной культурой, детской литературой, понимание на слух текстов различных жанров детской литературы;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звуковой аналитико-синтетической активности как предпосылки обучения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грамоте.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171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70431" y="188640"/>
            <a:ext cx="459898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адаптированная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воспитанников с ограниченными возможностями здоровья (с тяжелыми нарушениями речи, фонетико-фонематическими нарушениями речи) ГБДОУ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детского сада № 78 «Жемчужинка»  разработана в соответствии с Федеральным государственным образовательным стандартом дошкольного образования, утвержденным приказом Министерства образования и науки РФ от 17.10.2013 года № 1155,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 учетом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Примерной адаптированной основной образовательной программы дошкольного образования детей с тяжелыми нарушениями речи, одобренной решением федерального учебно-методического объединения по общему образованию (протокол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декабря 2017 г. 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6/17).</a:t>
            </a:r>
            <a:endParaRPr lang="ru-RU" sz="17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9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412776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эстетического отношения к окружающему миру.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элементарных представлений о видах искусства.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музыки, художественной литературы, фольклора.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сопереживания персонажам художественных произведений.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  <p:extLst>
      <p:ext uri="{BB962C8B-B14F-4D97-AF65-F5344CB8AC3E}">
        <p14:creationId xmlns:p14="http://schemas.microsoft.com/office/powerpoint/2010/main" val="28167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23\Pictures\veselyie-rebyata-shablon-prevyu-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010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90872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опыта в следующих видах деятельности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направленной на развитие координации и гибкости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способствующих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правильному формированию опорно-двигательной системы организма, развитию равновесия, координации движений, крупной и мелкой моторики обеих рук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правильным, не наносящим ущерба организму, выполнением основных движений (ходьба, бег, мягкие прыжки, повороты в стороны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представлений о некоторых видах спорта, овладение подвижными играми с правилами.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целенаправленности и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двигательной сфере.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Становление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</p:spTree>
    <p:extLst>
      <p:ext uri="{BB962C8B-B14F-4D97-AF65-F5344CB8AC3E}">
        <p14:creationId xmlns:p14="http://schemas.microsoft.com/office/powerpoint/2010/main" val="3367130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60648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Логопедическая работа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592" y="980728"/>
            <a:ext cx="84874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содержании логопедических занятий является </a:t>
            </a: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механизмов языкового уровня речевой деятельности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первостепенной задачи выдвигается 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связной речи</a:t>
            </a:r>
            <a:r>
              <a:rPr lang="ru-RU" sz="16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на основе дальнейшего расширения и уточнения словаря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импрессивной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экспрессивной речи, возможностей дифференцированного употребления грамматических форм слова и словообразовательных моделей (параллельно с формированием звукопроизношения и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слухопроизносительных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дифференцировок), различных синтаксических конструкций. Таким образом, коррекционно-логопедическое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воздействие направлено на развитие различных компонентов языковой способности (фонетического, лексического, словообразовательного, морфологического, семантического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грамоте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детей с ТНР рассматривается как средство приобретения первоначальных школьных навыков. Одним из важнейших направлений работы по обучению грамоте является изучение детьми звукобуквенного состава слова. Наряду с развитием звукового анализа на этой ступени проводится работа по развитию языкового анализа и синтеза на уровне предложения и слова (слогового). Параллельно с изучением звуков и букв предусматривается знакомство с элементарными правилами грамматики и правописания.</a:t>
            </a:r>
          </a:p>
        </p:txBody>
      </p:sp>
    </p:spTree>
    <p:extLst>
      <p:ext uri="{BB962C8B-B14F-4D97-AF65-F5344CB8AC3E}">
        <p14:creationId xmlns:p14="http://schemas.microsoft.com/office/powerpoint/2010/main" val="643797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 воспитанников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244" y="1772816"/>
            <a:ext cx="8487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цель взаимодействия ГБДОУ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семьей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Задачи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решаемые в процессе организации взаимодействия с семьями воспитанников: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к участию в жизни ГБДОУ.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обобщение лучшего опыта семейного воспитания.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Возрождение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традиций семенного воспитания.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педагогической культуры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273042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 воспитанников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244" y="1988840"/>
            <a:ext cx="84874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принципы взаимодействия с семьями воспитанников: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ГБДОУ для семьи.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педагогов и родителей в воспитании детей.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единой развивающей среды, обеспечивающей одинаковые подходы к развитию ребенка в семье и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697682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0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4" b="4822"/>
          <a:stretch/>
        </p:blipFill>
        <p:spPr bwMode="auto">
          <a:xfrm>
            <a:off x="3131840" y="1340768"/>
            <a:ext cx="5112568" cy="514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88640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Структурно-функциональная модель взаимодействия с семьей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56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0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88640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взаимодействия с семьей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832" y="1196752"/>
            <a:ext cx="5760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сбор обработка и использование данных о семье каждого воспитанника, об общекультурном уровне родителей, о наличии у них необходимых педагогических знаний, об отношении в семье к ребенку, о запросах, интересах и потребностях родителей в психолого-педагогической информации.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повышение психолого-педагогической культуры родителей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Досуговые 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установление теплых неформальных отношений между педагогами и родителями, а также более доверительных отношений между родителями 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детьми.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Наглядно-информационные</a:t>
            </a:r>
          </a:p>
          <a:p>
            <a:pPr algn="just"/>
            <a:r>
              <a:rPr lang="ru-RU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ознакомление родителей с условиями, содержанием и методами воспитании детей в условиях ГБДОУ. </a:t>
            </a:r>
          </a:p>
        </p:txBody>
      </p:sp>
    </p:spTree>
    <p:extLst>
      <p:ext uri="{BB962C8B-B14F-4D97-AF65-F5344CB8AC3E}">
        <p14:creationId xmlns:p14="http://schemas.microsoft.com/office/powerpoint/2010/main" val="3349673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1864040"/>
              </p:ext>
            </p:extLst>
          </p:nvPr>
        </p:nvGraphicFramePr>
        <p:xfrm>
          <a:off x="1524000" y="989439"/>
          <a:ext cx="6576392" cy="423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9879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93470164"/>
              </p:ext>
            </p:extLst>
          </p:nvPr>
        </p:nvGraphicFramePr>
        <p:xfrm>
          <a:off x="1547664" y="908720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846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24690228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499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218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18" y="332656"/>
            <a:ext cx="86314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определяет объем, содержание, планируемые результаты (целевые ориентиры дошкольного образования) и организацию образовательной деятельности в ГБДОУ и обеспечивает построение целостного педагогического процесса, направленного на полноценное всестороннее развитие ребенка с тяжелыми нарушениями речи (далее – ТНР) – физическое, социально-коммуникативное, познавательное, речевое, художественно-эстетическое – во взаимосвязи.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образовательную деятельность в группах компенсирующей направленности для детей с ТНР с учетом особенностей их психофизического развития и индивидуальных возможностей, где она обеспечивает работу по коррекции нарушений развития и социальную адаптацию воспитанников.</a:t>
            </a: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содержит материал для организации коррекционно-развивающей деятельности с детьми старшего дошкольного возраста 6-7 лет с ТНР. Коррекционная деятельность включает логопедическую работу и работу по образовательным областям, соответствующим Федеральному государственному образовательному стандарту дошкольного образования (далее – ФГОС ДО), представляющему собой совокупность обязательных требований к   дошкольному образованию.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733491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56000605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308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0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344" y="404664"/>
            <a:ext cx="863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7400780"/>
              </p:ext>
            </p:extLst>
          </p:nvPr>
        </p:nvGraphicFramePr>
        <p:xfrm>
          <a:off x="1547664" y="989439"/>
          <a:ext cx="6576392" cy="444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60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398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18" y="980728"/>
            <a:ext cx="86314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обеспечивает разностороннее развитие ребенка с речевыми расстройствами и подготовку его к школьному обучению. 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основе Программы лежит психолингвистический подход к речевой деятельности как к многокомпонентной структуре, включающей семантический, синтаксический, лексический, морфологический и фонетический компоненты, предполагающей интенсивный и экстенсивный пути развития и формирование «чувства языка».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Программой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предусматривается разностороннее развитие детей, коррекция недостатков в их речевом развитии, а также профилактика вторичных нарушений, развитие личности, мотивации и способностей детей в различных видах деятельности.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8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48680"/>
            <a:ext cx="86314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в соответствии с требованиями ФГОС дошкольного образования включает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 основных раздела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целевой, содержательный и организационный.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определяет ее цели и задачи, принципы и подходы к формированию Программы, планируемые результаты ее освоения в виде целевых ориентиров. 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Содержательный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включает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логопедической работы по коррекции ТНР, а также описание образовательной деятельности в соответствии с направлениями развития ребенка в пяти образовательных областях – социально-коммуникативной, познавательной, речевой, художественно-эстетической, физической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Организационный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4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3\Pictures\veselyie-rebyata-shablon-prevyu-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6" y="0"/>
            <a:ext cx="9152345" cy="68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48680"/>
            <a:ext cx="86314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определяет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обязательную часть и часть, формируемую участниками образовательных отношений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тексте обозначена значком ***)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 старшего дошкольного возраста с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ТНР.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Объем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составляет не менее 60% от ее общего объема.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Объем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 Программы, формируемой участниками образовательных отношений, составляет не более 40% от ее общего объема.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Программа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реализуется в течение всего времени пребывания детей в ГБДОУ.</a:t>
            </a:r>
          </a:p>
        </p:txBody>
      </p:sp>
    </p:spTree>
    <p:extLst>
      <p:ext uri="{BB962C8B-B14F-4D97-AF65-F5344CB8AC3E}">
        <p14:creationId xmlns:p14="http://schemas.microsoft.com/office/powerpoint/2010/main" val="339560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-27384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764704"/>
            <a:ext cx="4079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266" y="2276872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 социальной ситуации развития, осуществление коррекционно-развивающей деятельности и развивающей предметно-пространственной среды, обеспечивающих позитивную социализацию, мотивацию и поддержку индивидуальности ребенка с ТНР.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7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332656"/>
            <a:ext cx="460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133356"/>
            <a:ext cx="57580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коррекция недостатков психофизического развития детей с ТНР;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 с ТНР, в том числе их эмоционального благополучия;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развития детей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6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23\Pictures\veselyie-rebyata-shablon-prevyu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" y="0"/>
            <a:ext cx="9122997" cy="69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332656"/>
            <a:ext cx="4603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412776"/>
            <a:ext cx="56860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психофизическим и индивидуальным особенностям детей с ТНР;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преемственности целей, задач и содержания дошкольного общего и начального общего образования.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88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2909</Words>
  <Application>Microsoft Office PowerPoint</Application>
  <PresentationFormat>Экран (4:3)</PresentationFormat>
  <Paragraphs>201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user23</dc:creator>
  <cp:lastModifiedBy>User</cp:lastModifiedBy>
  <cp:revision>31</cp:revision>
  <dcterms:created xsi:type="dcterms:W3CDTF">2017-12-19T06:22:27Z</dcterms:created>
  <dcterms:modified xsi:type="dcterms:W3CDTF">2018-10-19T09:24:45Z</dcterms:modified>
</cp:coreProperties>
</file>